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00"/>
    <a:srgbClr val="AB4642"/>
    <a:srgbClr val="7B0C00"/>
    <a:srgbClr val="FFD400"/>
    <a:srgbClr val="D81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42"/>
    <p:restoredTop sz="94726"/>
  </p:normalViewPr>
  <p:slideViewPr>
    <p:cSldViewPr snapToGrid="0" showGuides="1">
      <p:cViewPr>
        <p:scale>
          <a:sx n="100" d="100"/>
          <a:sy n="100" d="100"/>
        </p:scale>
        <p:origin x="2694" y="-77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307549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373557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16088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2125528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292425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351359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52108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1562924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200910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2"/>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1387900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2"/>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E91A86-59AB-0B4C-B21C-3FE4028F121A}" type="datetimeFigureOut">
              <a:rPr kumimoji="1" lang="ja-JP" altLang="en-US" smtClean="0"/>
              <a:t>2023/11/28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49603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7"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BE91A86-59AB-0B4C-B21C-3FE4028F121A}" type="datetimeFigureOut">
              <a:rPr kumimoji="1" lang="ja-JP" altLang="en-US" smtClean="0"/>
              <a:t>2023/11/28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AEC5096-F98D-5240-97CC-03E4B183B4A2}" type="slidenum">
              <a:rPr kumimoji="1" lang="ja-JP" altLang="en-US" smtClean="0"/>
              <a:t>‹#›</a:t>
            </a:fld>
            <a:endParaRPr kumimoji="1" lang="ja-JP" altLang="en-US"/>
          </a:p>
        </p:txBody>
      </p:sp>
    </p:spTree>
    <p:extLst>
      <p:ext uri="{BB962C8B-B14F-4D97-AF65-F5344CB8AC3E}">
        <p14:creationId xmlns:p14="http://schemas.microsoft.com/office/powerpoint/2010/main" val="20930127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四角形: 角を丸くする 29">
            <a:extLst>
              <a:ext uri="{FF2B5EF4-FFF2-40B4-BE49-F238E27FC236}">
                <a16:creationId xmlns:a16="http://schemas.microsoft.com/office/drawing/2014/main" id="{79FEC108-6FB8-4B3E-ABA8-4FCFED8EED92}"/>
              </a:ext>
            </a:extLst>
          </p:cNvPr>
          <p:cNvSpPr/>
          <p:nvPr/>
        </p:nvSpPr>
        <p:spPr>
          <a:xfrm>
            <a:off x="3368586" y="5465257"/>
            <a:ext cx="1361341" cy="281528"/>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四角形: 角を丸くする 26">
            <a:extLst>
              <a:ext uri="{FF2B5EF4-FFF2-40B4-BE49-F238E27FC236}">
                <a16:creationId xmlns:a16="http://schemas.microsoft.com/office/drawing/2014/main" id="{DECC9FBC-6C69-4F73-ACA5-5ED701F39917}"/>
              </a:ext>
            </a:extLst>
          </p:cNvPr>
          <p:cNvSpPr/>
          <p:nvPr/>
        </p:nvSpPr>
        <p:spPr>
          <a:xfrm>
            <a:off x="116939" y="5794859"/>
            <a:ext cx="645823" cy="281528"/>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6" name="画像 4">
            <a:extLst>
              <a:ext uri="{FF2B5EF4-FFF2-40B4-BE49-F238E27FC236}">
                <a16:creationId xmlns:a16="http://schemas.microsoft.com/office/drawing/2014/main" id="{7CF3CE8D-B09E-BD23-A088-EA9813860BC5}"/>
              </a:ext>
            </a:extLst>
          </p:cNvPr>
          <p:cNvPicPr>
            <a:picLocks noChangeAspect="1"/>
          </p:cNvPicPr>
          <p:nvPr/>
        </p:nvPicPr>
        <p:blipFill rotWithShape="1">
          <a:blip r:embed="rId2"/>
          <a:srcRect r="42961"/>
          <a:stretch/>
        </p:blipFill>
        <p:spPr>
          <a:xfrm>
            <a:off x="3571157" y="370597"/>
            <a:ext cx="3106955" cy="2694166"/>
          </a:xfrm>
          <a:prstGeom prst="snip2DiagRect">
            <a:avLst/>
          </a:prstGeom>
        </p:spPr>
      </p:pic>
      <p:sp>
        <p:nvSpPr>
          <p:cNvPr id="12" name="円/楕円 11">
            <a:extLst>
              <a:ext uri="{FF2B5EF4-FFF2-40B4-BE49-F238E27FC236}">
                <a16:creationId xmlns:a16="http://schemas.microsoft.com/office/drawing/2014/main" id="{2C63B1A1-EC34-B110-D705-9CF162149186}"/>
              </a:ext>
            </a:extLst>
          </p:cNvPr>
          <p:cNvSpPr/>
          <p:nvPr/>
        </p:nvSpPr>
        <p:spPr>
          <a:xfrm>
            <a:off x="4832245" y="1965429"/>
            <a:ext cx="1800000" cy="1800000"/>
          </a:xfrm>
          <a:prstGeom prst="ellipse">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a:extLst>
              <a:ext uri="{FF2B5EF4-FFF2-40B4-BE49-F238E27FC236}">
                <a16:creationId xmlns:a16="http://schemas.microsoft.com/office/drawing/2014/main" id="{EDD57759-A98D-4512-86D5-AC81F6A34CF1}"/>
              </a:ext>
            </a:extLst>
          </p:cNvPr>
          <p:cNvSpPr/>
          <p:nvPr/>
        </p:nvSpPr>
        <p:spPr>
          <a:xfrm>
            <a:off x="3368586" y="4276639"/>
            <a:ext cx="3489414" cy="6742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1214D32B-D8EE-4F91-A31B-D6B62328488F}"/>
              </a:ext>
            </a:extLst>
          </p:cNvPr>
          <p:cNvSpPr/>
          <p:nvPr/>
        </p:nvSpPr>
        <p:spPr>
          <a:xfrm>
            <a:off x="406400" y="3552070"/>
            <a:ext cx="6451600" cy="67421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5" name="画像 4">
            <a:extLst>
              <a:ext uri="{FF2B5EF4-FFF2-40B4-BE49-F238E27FC236}">
                <a16:creationId xmlns:a16="http://schemas.microsoft.com/office/drawing/2014/main" id="{4F0579EF-8555-3850-05CD-885A3DE5C562}"/>
              </a:ext>
            </a:extLst>
          </p:cNvPr>
          <p:cNvPicPr>
            <a:picLocks noChangeAspect="1"/>
          </p:cNvPicPr>
          <p:nvPr/>
        </p:nvPicPr>
        <p:blipFill rotWithShape="1">
          <a:blip r:embed="rId2"/>
          <a:srcRect l="57554" r="319"/>
          <a:stretch/>
        </p:blipFill>
        <p:spPr>
          <a:xfrm>
            <a:off x="695315" y="508602"/>
            <a:ext cx="2105923" cy="2472543"/>
          </a:xfrm>
          <a:prstGeom prst="rect">
            <a:avLst/>
          </a:prstGeom>
        </p:spPr>
      </p:pic>
      <p:sp>
        <p:nvSpPr>
          <p:cNvPr id="4" name="正方形/長方形 3">
            <a:extLst>
              <a:ext uri="{FF2B5EF4-FFF2-40B4-BE49-F238E27FC236}">
                <a16:creationId xmlns:a16="http://schemas.microsoft.com/office/drawing/2014/main" id="{6C4A4A7B-67FF-CB6B-B7BE-F75FE72F39E1}"/>
              </a:ext>
            </a:extLst>
          </p:cNvPr>
          <p:cNvSpPr/>
          <p:nvPr/>
        </p:nvSpPr>
        <p:spPr>
          <a:xfrm>
            <a:off x="620395" y="3422529"/>
            <a:ext cx="6237605" cy="1569660"/>
          </a:xfrm>
          <a:prstGeom prst="rect">
            <a:avLst/>
          </a:prstGeom>
          <a:noFill/>
        </p:spPr>
        <p:txBody>
          <a:bodyPr wrap="none" lIns="91440" tIns="45720" rIns="91440" bIns="45720">
            <a:spAutoFit/>
          </a:bodyPr>
          <a:lstStyle/>
          <a:p>
            <a:pPr algn="r"/>
            <a:r>
              <a:rPr lang="ja-JP" altLang="en-US" sz="4800" cap="none" spc="0" dirty="0">
                <a:ln w="0"/>
                <a:solidFill>
                  <a:schemeClr val="bg1"/>
                </a:solidFill>
                <a:latin typeface="HGS創英角ｺﾞｼｯｸUB" panose="020B0900000000000000" pitchFamily="50" charset="-128"/>
                <a:ea typeface="HGS創英角ｺﾞｼｯｸUB" panose="020B0900000000000000" pitchFamily="50" charset="-128"/>
              </a:rPr>
              <a:t>広野町</a:t>
            </a:r>
            <a:r>
              <a:rPr lang="ja-JP" altLang="en-US" sz="4000" cap="none" spc="0" dirty="0">
                <a:ln w="0"/>
                <a:solidFill>
                  <a:schemeClr val="bg1"/>
                </a:solidFill>
                <a:latin typeface="HGS創英角ｺﾞｼｯｸUB" panose="020B0900000000000000" pitchFamily="50" charset="-128"/>
                <a:ea typeface="HGS創英角ｺﾞｼｯｸUB" panose="020B0900000000000000" pitchFamily="50" charset="-128"/>
              </a:rPr>
              <a:t>で</a:t>
            </a:r>
            <a:r>
              <a:rPr lang="ja-JP" altLang="en-US" sz="4800" cap="none" spc="0" dirty="0">
                <a:ln w="0"/>
                <a:solidFill>
                  <a:schemeClr val="bg1"/>
                </a:solidFill>
                <a:latin typeface="HGS創英角ｺﾞｼｯｸUB" panose="020B0900000000000000" pitchFamily="50" charset="-128"/>
                <a:ea typeface="HGS創英角ｺﾞｼｯｸUB" panose="020B0900000000000000" pitchFamily="50" charset="-128"/>
              </a:rPr>
              <a:t>現代アート</a:t>
            </a:r>
            <a:r>
              <a:rPr lang="ja-JP" altLang="en-US" sz="4000" cap="none" spc="0" dirty="0">
                <a:ln w="0"/>
                <a:solidFill>
                  <a:schemeClr val="bg1"/>
                </a:solidFill>
                <a:latin typeface="HGS創英角ｺﾞｼｯｸUB" panose="020B0900000000000000" pitchFamily="50" charset="-128"/>
                <a:ea typeface="HGS創英角ｺﾞｼｯｸUB" panose="020B0900000000000000" pitchFamily="50" charset="-128"/>
              </a:rPr>
              <a:t>を</a:t>
            </a:r>
            <a:endParaRPr lang="en-US" altLang="ja-JP" sz="4800" cap="none" spc="0" dirty="0">
              <a:ln w="0"/>
              <a:solidFill>
                <a:schemeClr val="bg1"/>
              </a:solidFill>
              <a:latin typeface="HGS創英角ｺﾞｼｯｸUB" panose="020B0900000000000000" pitchFamily="50" charset="-128"/>
              <a:ea typeface="HGS創英角ｺﾞｼｯｸUB" panose="020B0900000000000000" pitchFamily="50" charset="-128"/>
            </a:endParaRPr>
          </a:p>
          <a:p>
            <a:pPr algn="r"/>
            <a:r>
              <a:rPr lang="ja-JP" altLang="en-US" sz="4800" dirty="0">
                <a:ln w="0"/>
                <a:solidFill>
                  <a:schemeClr val="bg1"/>
                </a:solidFill>
                <a:latin typeface="HGS創英角ｺﾞｼｯｸUB" panose="020B0900000000000000" pitchFamily="50" charset="-128"/>
                <a:ea typeface="HGS創英角ｺﾞｼｯｸUB" panose="020B0900000000000000" pitchFamily="50" charset="-128"/>
              </a:rPr>
              <a:t>体験</a:t>
            </a:r>
            <a:r>
              <a:rPr lang="ja-JP" altLang="en-US" sz="4000" dirty="0">
                <a:ln w="0"/>
                <a:solidFill>
                  <a:schemeClr val="bg1"/>
                </a:solidFill>
                <a:latin typeface="HGS創英角ｺﾞｼｯｸUB" panose="020B0900000000000000" pitchFamily="50" charset="-128"/>
                <a:ea typeface="HGS創英角ｺﾞｼｯｸUB" panose="020B0900000000000000" pitchFamily="50" charset="-128"/>
              </a:rPr>
              <a:t>しよう！</a:t>
            </a:r>
            <a:endParaRPr lang="ja-JP" altLang="en-US" sz="4800" cap="none" spc="0" dirty="0">
              <a:ln w="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7" name="正方形/長方形 6">
            <a:extLst>
              <a:ext uri="{FF2B5EF4-FFF2-40B4-BE49-F238E27FC236}">
                <a16:creationId xmlns:a16="http://schemas.microsoft.com/office/drawing/2014/main" id="{EB069172-0FA9-D439-411F-F18B571D916B}"/>
              </a:ext>
            </a:extLst>
          </p:cNvPr>
          <p:cNvSpPr/>
          <p:nvPr/>
        </p:nvSpPr>
        <p:spPr>
          <a:xfrm>
            <a:off x="360566" y="3302287"/>
            <a:ext cx="4358886" cy="253916"/>
          </a:xfrm>
          <a:prstGeom prst="rect">
            <a:avLst/>
          </a:prstGeom>
          <a:noFill/>
        </p:spPr>
        <p:txBody>
          <a:bodyPr wrap="none" lIns="91440" tIns="45720" rIns="91440" bIns="45720">
            <a:spAutoFit/>
          </a:bodyPr>
          <a:lstStyle/>
          <a:p>
            <a:r>
              <a:rPr lang="ja-JP" altLang="en-US" sz="1050" b="0" cap="none" spc="0" dirty="0">
                <a:ln w="0"/>
                <a:latin typeface="Hiragino Kaku Gothic StdN W8" panose="020B0800000000000000" pitchFamily="34" charset="-128"/>
                <a:ea typeface="Hiragino Kaku Gothic StdN W8" panose="020B0800000000000000" pitchFamily="34" charset="-128"/>
              </a:rPr>
              <a:t>令和５年度 広野町二地域居住アーティスト・イン・レジデンス事業</a:t>
            </a:r>
            <a:endParaRPr lang="ja-JP" altLang="en-US" sz="1050" b="0" cap="none" spc="0" dirty="0">
              <a:ln w="0"/>
              <a:solidFill>
                <a:schemeClr val="tx1"/>
              </a:solidFill>
              <a:latin typeface="Hiragino Kaku Gothic StdN W8" panose="020B0800000000000000" pitchFamily="34" charset="-128"/>
              <a:ea typeface="Hiragino Kaku Gothic StdN W8" panose="020B0800000000000000" pitchFamily="34" charset="-128"/>
            </a:endParaRPr>
          </a:p>
        </p:txBody>
      </p:sp>
      <p:sp>
        <p:nvSpPr>
          <p:cNvPr id="8" name="正方形/長方形 7">
            <a:extLst>
              <a:ext uri="{FF2B5EF4-FFF2-40B4-BE49-F238E27FC236}">
                <a16:creationId xmlns:a16="http://schemas.microsoft.com/office/drawing/2014/main" id="{62A2A3B1-D575-0BC9-1A4B-A28A7A6608A4}"/>
              </a:ext>
            </a:extLst>
          </p:cNvPr>
          <p:cNvSpPr/>
          <p:nvPr/>
        </p:nvSpPr>
        <p:spPr>
          <a:xfrm>
            <a:off x="108277" y="4331413"/>
            <a:ext cx="3496470" cy="1015663"/>
          </a:xfrm>
          <a:prstGeom prst="rect">
            <a:avLst/>
          </a:prstGeom>
          <a:noFill/>
          <a:ln>
            <a:noFill/>
          </a:ln>
        </p:spPr>
        <p:txBody>
          <a:bodyPr wrap="none" lIns="91440" tIns="45720" rIns="91440" bIns="45720">
            <a:spAutoFit/>
          </a:bodyPr>
          <a:lstStyle/>
          <a:p>
            <a:r>
              <a:rPr lang="en-US" altLang="ja-JP" sz="2000" b="1" dirty="0">
                <a:ln w="0"/>
                <a:latin typeface="HGS創英角ｺﾞｼｯｸUB" panose="020B0900000000000000" pitchFamily="50" charset="-128"/>
                <a:ea typeface="HGS創英角ｺﾞｼｯｸUB" panose="020B0900000000000000" pitchFamily="50" charset="-128"/>
              </a:rPr>
              <a:t>2023</a:t>
            </a:r>
            <a:r>
              <a:rPr lang="ja-JP" altLang="en-US" b="1" dirty="0">
                <a:ln w="0"/>
                <a:latin typeface="HGS創英角ｺﾞｼｯｸUB" panose="020B0900000000000000" pitchFamily="50" charset="-128"/>
                <a:ea typeface="HGS創英角ｺﾞｼｯｸUB" panose="020B0900000000000000" pitchFamily="50" charset="-128"/>
              </a:rPr>
              <a:t>年</a:t>
            </a:r>
            <a:endParaRPr lang="en-US" altLang="ja-JP" sz="2000" b="1" dirty="0">
              <a:ln w="0"/>
              <a:latin typeface="HGS創英角ｺﾞｼｯｸUB" panose="020B0900000000000000" pitchFamily="50" charset="-128"/>
              <a:ea typeface="HGS創英角ｺﾞｼｯｸUB" panose="020B0900000000000000" pitchFamily="50" charset="-128"/>
            </a:endParaRPr>
          </a:p>
          <a:p>
            <a:r>
              <a:rPr lang="en-US" altLang="ja-JP" sz="3600" b="1" dirty="0">
                <a:ln w="0"/>
                <a:latin typeface="HGS創英角ｺﾞｼｯｸUB" panose="020B0900000000000000" pitchFamily="50" charset="-128"/>
                <a:ea typeface="HGS創英角ｺﾞｼｯｸUB" panose="020B0900000000000000" pitchFamily="50" charset="-128"/>
              </a:rPr>
              <a:t> </a:t>
            </a:r>
            <a:r>
              <a:rPr lang="en-US" altLang="ja-JP" sz="4000" b="1" dirty="0">
                <a:ln w="0"/>
                <a:latin typeface="HGS創英角ｺﾞｼｯｸUB" panose="020B0900000000000000" pitchFamily="50" charset="-128"/>
                <a:ea typeface="HGS創英角ｺﾞｼｯｸUB" panose="020B0900000000000000" pitchFamily="50" charset="-128"/>
              </a:rPr>
              <a:t>12</a:t>
            </a:r>
            <a:r>
              <a:rPr lang="ja-JP" altLang="en-US" sz="2800" b="1" dirty="0">
                <a:ln w="0"/>
                <a:latin typeface="HGS創英角ｺﾞｼｯｸUB" panose="020B0900000000000000" pitchFamily="50" charset="-128"/>
                <a:ea typeface="HGS創英角ｺﾞｼｯｸUB" panose="020B0900000000000000" pitchFamily="50" charset="-128"/>
              </a:rPr>
              <a:t>月</a:t>
            </a:r>
            <a:r>
              <a:rPr lang="en-US" altLang="ja-JP" sz="4000" b="1" dirty="0">
                <a:ln w="0"/>
                <a:latin typeface="HGS創英角ｺﾞｼｯｸUB" panose="020B0900000000000000" pitchFamily="50" charset="-128"/>
                <a:ea typeface="HGS創英角ｺﾞｼｯｸUB" panose="020B0900000000000000" pitchFamily="50" charset="-128"/>
              </a:rPr>
              <a:t>17</a:t>
            </a:r>
            <a:r>
              <a:rPr lang="ja-JP" altLang="en-US" sz="2800" b="1" dirty="0">
                <a:ln w="0"/>
                <a:latin typeface="HGS創英角ｺﾞｼｯｸUB" panose="020B0900000000000000" pitchFamily="50" charset="-128"/>
                <a:ea typeface="HGS創英角ｺﾞｼｯｸUB" panose="020B0900000000000000" pitchFamily="50" charset="-128"/>
              </a:rPr>
              <a:t>日（</a:t>
            </a:r>
            <a:r>
              <a:rPr lang="ja-JP" altLang="en-US" sz="3200" b="1" dirty="0">
                <a:ln w="0"/>
                <a:solidFill>
                  <a:srgbClr val="AB4642"/>
                </a:solidFill>
                <a:latin typeface="HGS創英角ｺﾞｼｯｸUB" panose="020B0900000000000000" pitchFamily="50" charset="-128"/>
                <a:ea typeface="HGS創英角ｺﾞｼｯｸUB" panose="020B0900000000000000" pitchFamily="50" charset="-128"/>
              </a:rPr>
              <a:t>日</a:t>
            </a:r>
            <a:r>
              <a:rPr lang="ja-JP" altLang="en-US" sz="2800" b="1" dirty="0">
                <a:ln w="0"/>
                <a:latin typeface="HGS創英角ｺﾞｼｯｸUB" panose="020B0900000000000000" pitchFamily="50" charset="-128"/>
                <a:ea typeface="HGS創英角ｺﾞｼｯｸUB" panose="020B0900000000000000" pitchFamily="50" charset="-128"/>
              </a:rPr>
              <a:t>）</a:t>
            </a:r>
            <a:endParaRPr lang="ja-JP" altLang="en-US" sz="2800" b="1"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3" name="正方形/長方形 12">
            <a:extLst>
              <a:ext uri="{FF2B5EF4-FFF2-40B4-BE49-F238E27FC236}">
                <a16:creationId xmlns:a16="http://schemas.microsoft.com/office/drawing/2014/main" id="{21B0CD95-BFEB-31E8-2A29-E7DAF7C1F50C}"/>
              </a:ext>
            </a:extLst>
          </p:cNvPr>
          <p:cNvSpPr/>
          <p:nvPr/>
        </p:nvSpPr>
        <p:spPr>
          <a:xfrm>
            <a:off x="4894237" y="2144039"/>
            <a:ext cx="1702687" cy="1384995"/>
          </a:xfrm>
          <a:prstGeom prst="rect">
            <a:avLst/>
          </a:prstGeom>
          <a:noFill/>
        </p:spPr>
        <p:txBody>
          <a:bodyPr wrap="square" lIns="91440" tIns="45720" rIns="91440" bIns="45720">
            <a:spAutoFit/>
          </a:bodyPr>
          <a:lstStyle/>
          <a:p>
            <a:pPr algn="ctr"/>
            <a:r>
              <a:rPr lang="ja-JP" altLang="en-US" sz="2800" dirty="0">
                <a:ln w="0"/>
                <a:latin typeface="HGS創英角ｺﾞｼｯｸUB" panose="020B0900000000000000" pitchFamily="50" charset="-128"/>
                <a:ea typeface="HGS創英角ｺﾞｼｯｸUB" panose="020B0900000000000000" pitchFamily="50" charset="-128"/>
              </a:rPr>
              <a:t>参加者</a:t>
            </a:r>
            <a:endParaRPr lang="en-US" altLang="ja-JP" sz="2800" dirty="0">
              <a:ln w="0"/>
              <a:latin typeface="HGS創英角ｺﾞｼｯｸUB" panose="020B0900000000000000" pitchFamily="50" charset="-128"/>
              <a:ea typeface="HGS創英角ｺﾞｼｯｸUB" panose="020B0900000000000000" pitchFamily="50" charset="-128"/>
            </a:endParaRPr>
          </a:p>
          <a:p>
            <a:pPr algn="ctr"/>
            <a:r>
              <a:rPr lang="ja-JP" altLang="en-US" sz="2800" b="0" cap="none" spc="0" dirty="0">
                <a:ln w="0"/>
                <a:solidFill>
                  <a:schemeClr val="tx1"/>
                </a:solidFill>
                <a:latin typeface="HGS創英角ｺﾞｼｯｸUB" panose="020B0900000000000000" pitchFamily="50" charset="-128"/>
                <a:ea typeface="HGS創英角ｺﾞｼｯｸUB" panose="020B0900000000000000" pitchFamily="50" charset="-128"/>
              </a:rPr>
              <a:t>大募集！</a:t>
            </a:r>
            <a:endParaRPr lang="en-US" altLang="ja-JP" sz="2800" b="0" cap="none" spc="0" dirty="0">
              <a:ln w="0"/>
              <a:solidFill>
                <a:schemeClr val="tx1"/>
              </a:solidFill>
              <a:latin typeface="HGS創英角ｺﾞｼｯｸUB" panose="020B0900000000000000" pitchFamily="50" charset="-128"/>
              <a:ea typeface="HGS創英角ｺﾞｼｯｸUB" panose="020B0900000000000000" pitchFamily="50" charset="-128"/>
            </a:endParaRPr>
          </a:p>
          <a:p>
            <a:pPr algn="ctr"/>
            <a:r>
              <a:rPr lang="ja-JP" altLang="en-US" sz="1400" b="0" cap="none" spc="0" dirty="0">
                <a:ln w="0"/>
                <a:solidFill>
                  <a:schemeClr val="tx1"/>
                </a:solidFill>
                <a:latin typeface="HGS創英角ｺﾞｼｯｸUB" panose="020B0900000000000000" pitchFamily="50" charset="-128"/>
                <a:ea typeface="HGS創英角ｺﾞｼｯｸUB" panose="020B0900000000000000" pitchFamily="50" charset="-128"/>
              </a:rPr>
              <a:t>事前予約不要</a:t>
            </a:r>
            <a:endParaRPr lang="en-US" altLang="ja-JP" sz="1400" b="0" cap="none" spc="0" dirty="0">
              <a:ln w="0"/>
              <a:solidFill>
                <a:schemeClr val="tx1"/>
              </a:solidFill>
              <a:latin typeface="HGS創英角ｺﾞｼｯｸUB" panose="020B0900000000000000" pitchFamily="50" charset="-128"/>
              <a:ea typeface="HGS創英角ｺﾞｼｯｸUB" panose="020B0900000000000000" pitchFamily="50" charset="-128"/>
            </a:endParaRPr>
          </a:p>
          <a:p>
            <a:pPr algn="ctr"/>
            <a:r>
              <a:rPr lang="ja-JP" altLang="en-US" sz="1400" dirty="0">
                <a:ln w="0"/>
                <a:latin typeface="HGS創英角ｺﾞｼｯｸUB" panose="020B0900000000000000" pitchFamily="50" charset="-128"/>
                <a:ea typeface="HGS創英角ｺﾞｼｯｸUB" panose="020B0900000000000000" pitchFamily="50" charset="-128"/>
              </a:rPr>
              <a:t>参加費無料</a:t>
            </a:r>
            <a:endParaRPr lang="en-US" altLang="ja-JP" sz="1400" dirty="0">
              <a:ln w="0"/>
              <a:latin typeface="HGS創英角ｺﾞｼｯｸUB" panose="020B0900000000000000" pitchFamily="50" charset="-128"/>
              <a:ea typeface="HGS創英角ｺﾞｼｯｸUB" panose="020B0900000000000000" pitchFamily="50" charset="-128"/>
            </a:endParaRPr>
          </a:p>
        </p:txBody>
      </p:sp>
      <p:sp>
        <p:nvSpPr>
          <p:cNvPr id="14" name="正方形/長方形 13">
            <a:extLst>
              <a:ext uri="{FF2B5EF4-FFF2-40B4-BE49-F238E27FC236}">
                <a16:creationId xmlns:a16="http://schemas.microsoft.com/office/drawing/2014/main" id="{9AF07C51-DA1B-C185-1E5C-6E59BE1B18D8}"/>
              </a:ext>
            </a:extLst>
          </p:cNvPr>
          <p:cNvSpPr/>
          <p:nvPr/>
        </p:nvSpPr>
        <p:spPr>
          <a:xfrm>
            <a:off x="108536" y="9420652"/>
            <a:ext cx="6660798" cy="415498"/>
          </a:xfrm>
          <a:prstGeom prst="rect">
            <a:avLst/>
          </a:prstGeom>
          <a:noFill/>
        </p:spPr>
        <p:txBody>
          <a:bodyPr wrap="none" lIns="91440" tIns="45720" rIns="91440" bIns="45720">
            <a:spAutoFit/>
          </a:bodyPr>
          <a:lstStyle/>
          <a:p>
            <a:r>
              <a:rPr lang="en-US" altLang="ja-JP" sz="1050" b="0" cap="none" spc="0" dirty="0">
                <a:ln w="0"/>
                <a:latin typeface="Hiragino Kaku Gothic StdN W8" panose="020B0800000000000000" pitchFamily="34" charset="-128"/>
                <a:ea typeface="Hiragino Kaku Gothic StdN W8" panose="020B0800000000000000" pitchFamily="34" charset="-128"/>
              </a:rPr>
              <a:t>【</a:t>
            </a:r>
            <a:r>
              <a:rPr lang="ja-JP" altLang="en-US" sz="1050" b="0" cap="none" spc="0" dirty="0">
                <a:ln w="0"/>
                <a:latin typeface="Hiragino Kaku Gothic StdN W8" panose="020B0800000000000000" pitchFamily="34" charset="-128"/>
                <a:ea typeface="Hiragino Kaku Gothic StdN W8" panose="020B0800000000000000" pitchFamily="34" charset="-128"/>
              </a:rPr>
              <a:t>お問い合わせ</a:t>
            </a:r>
            <a:r>
              <a:rPr lang="en-US" altLang="ja-JP" sz="1050" b="0" cap="none" spc="0" dirty="0">
                <a:ln w="0"/>
                <a:latin typeface="Hiragino Kaku Gothic StdN W8" panose="020B0800000000000000" pitchFamily="34" charset="-128"/>
                <a:ea typeface="Hiragino Kaku Gothic StdN W8" panose="020B0800000000000000" pitchFamily="34" charset="-128"/>
              </a:rPr>
              <a:t>】</a:t>
            </a:r>
          </a:p>
          <a:p>
            <a:r>
              <a:rPr lang="ja-JP" altLang="en-US" sz="1050" b="0" cap="none" spc="0" dirty="0">
                <a:ln w="0"/>
                <a:latin typeface="Hiragino Kaku Gothic StdN W8" panose="020B0800000000000000" pitchFamily="34" charset="-128"/>
                <a:ea typeface="Hiragino Kaku Gothic StdN W8" panose="020B0800000000000000" pitchFamily="34" charset="-128"/>
              </a:rPr>
              <a:t>　　　広野町 復興企画課　電話：</a:t>
            </a:r>
            <a:r>
              <a:rPr lang="en-US" altLang="ja-JP" sz="1050" b="0" cap="none" spc="0" dirty="0">
                <a:ln w="0"/>
                <a:latin typeface="Hiragino Kaku Gothic StdN W8" panose="020B0800000000000000" pitchFamily="34" charset="-128"/>
                <a:ea typeface="Hiragino Kaku Gothic StdN W8" panose="020B0800000000000000" pitchFamily="34" charset="-128"/>
              </a:rPr>
              <a:t>0240-27-1251</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（祝祭日を除く</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月～金曜日</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午前</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8</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時</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30</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分～午後</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5</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時</a:t>
            </a:r>
            <a:r>
              <a:rPr lang="en-US" altLang="ja-JP" sz="1050" dirty="0">
                <a:ln w="0"/>
                <a:solidFill>
                  <a:schemeClr val="tx1"/>
                </a:solidFill>
                <a:latin typeface="Hiragino Kaku Gothic StdN W8" panose="020B0800000000000000" pitchFamily="34" charset="-128"/>
                <a:ea typeface="Hiragino Kaku Gothic StdN W8" panose="020B0800000000000000" pitchFamily="34" charset="-128"/>
              </a:rPr>
              <a:t>15</a:t>
            </a:r>
            <a:r>
              <a:rPr lang="ja-JP" altLang="en-US" sz="1050" dirty="0">
                <a:ln w="0"/>
                <a:solidFill>
                  <a:schemeClr val="tx1"/>
                </a:solidFill>
                <a:latin typeface="Hiragino Kaku Gothic StdN W8" panose="020B0800000000000000" pitchFamily="34" charset="-128"/>
                <a:ea typeface="Hiragino Kaku Gothic StdN W8" panose="020B0800000000000000" pitchFamily="34" charset="-128"/>
              </a:rPr>
              <a:t>分）</a:t>
            </a:r>
            <a:endParaRPr lang="ja-JP" altLang="en-US" sz="1050" b="0" cap="none" spc="0" dirty="0">
              <a:ln w="0"/>
              <a:solidFill>
                <a:schemeClr val="tx1"/>
              </a:solidFill>
              <a:latin typeface="Hiragino Kaku Gothic StdN W8" panose="020B0800000000000000" pitchFamily="34" charset="-128"/>
              <a:ea typeface="Hiragino Kaku Gothic StdN W8" panose="020B0800000000000000" pitchFamily="34" charset="-128"/>
            </a:endParaRPr>
          </a:p>
        </p:txBody>
      </p:sp>
      <p:sp>
        <p:nvSpPr>
          <p:cNvPr id="17" name="正方形/長方形 16">
            <a:extLst>
              <a:ext uri="{FF2B5EF4-FFF2-40B4-BE49-F238E27FC236}">
                <a16:creationId xmlns:a16="http://schemas.microsoft.com/office/drawing/2014/main" id="{74CFD537-8B86-4DE5-9BF8-13A11940B20E}"/>
              </a:ext>
            </a:extLst>
          </p:cNvPr>
          <p:cNvSpPr/>
          <p:nvPr/>
        </p:nvSpPr>
        <p:spPr>
          <a:xfrm>
            <a:off x="748249" y="5361373"/>
            <a:ext cx="2507672" cy="461665"/>
          </a:xfrm>
          <a:prstGeom prst="rect">
            <a:avLst/>
          </a:prstGeom>
          <a:noFill/>
          <a:ln>
            <a:noFill/>
          </a:ln>
        </p:spPr>
        <p:txBody>
          <a:bodyPr wrap="square" lIns="91440" tIns="45720" rIns="91440" bIns="45720">
            <a:spAutoFit/>
          </a:bodyPr>
          <a:lstStyle/>
          <a:p>
            <a:r>
              <a:rPr lang="en-US" altLang="ja-JP" sz="2400" b="0" cap="none" spc="0" dirty="0">
                <a:ln w="0"/>
                <a:solidFill>
                  <a:schemeClr val="tx1"/>
                </a:solidFill>
                <a:latin typeface="HGS創英角ｺﾞｼｯｸUB" panose="020B0900000000000000" pitchFamily="50" charset="-128"/>
                <a:ea typeface="HGS創英角ｺﾞｼｯｸUB" panose="020B0900000000000000" pitchFamily="50" charset="-128"/>
              </a:rPr>
              <a:t>14:</a:t>
            </a:r>
            <a:r>
              <a:rPr lang="en-US" altLang="ja-JP" sz="2400" dirty="0">
                <a:ln w="0"/>
                <a:latin typeface="HGS創英角ｺﾞｼｯｸUB" panose="020B0900000000000000" pitchFamily="50" charset="-128"/>
                <a:ea typeface="HGS創英角ｺﾞｼｯｸUB" panose="020B0900000000000000" pitchFamily="50" charset="-128"/>
              </a:rPr>
              <a:t>00 〜 16:00</a:t>
            </a:r>
            <a:endParaRPr lang="en-US" altLang="ja-JP" sz="2400" b="0"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8" name="正方形/長方形 17">
            <a:extLst>
              <a:ext uri="{FF2B5EF4-FFF2-40B4-BE49-F238E27FC236}">
                <a16:creationId xmlns:a16="http://schemas.microsoft.com/office/drawing/2014/main" id="{92583424-6D9E-F936-4F55-F815820E46E7}"/>
              </a:ext>
            </a:extLst>
          </p:cNvPr>
          <p:cNvSpPr/>
          <p:nvPr/>
        </p:nvSpPr>
        <p:spPr>
          <a:xfrm>
            <a:off x="762763" y="5797966"/>
            <a:ext cx="2507673" cy="769441"/>
          </a:xfrm>
          <a:prstGeom prst="rect">
            <a:avLst/>
          </a:prstGeom>
          <a:noFill/>
          <a:ln>
            <a:noFill/>
          </a:ln>
        </p:spPr>
        <p:txBody>
          <a:bodyPr wrap="square" lIns="91440" tIns="45720" rIns="91440" bIns="45720">
            <a:spAutoFit/>
          </a:bodyPr>
          <a:lstStyle/>
          <a:p>
            <a:r>
              <a:rPr lang="ja-JP" altLang="en-US" sz="1200" dirty="0">
                <a:ln w="0"/>
                <a:latin typeface="HGS創英角ｺﾞｼｯｸUB" panose="020B0900000000000000" pitchFamily="50" charset="-128"/>
                <a:ea typeface="HGS創英角ｺﾞｼｯｸUB" panose="020B0900000000000000" pitchFamily="50" charset="-128"/>
              </a:rPr>
              <a:t>広野町文化交流施設</a:t>
            </a:r>
            <a:endParaRPr lang="en-US" altLang="ja-JP" sz="1200" dirty="0">
              <a:ln w="0"/>
              <a:latin typeface="HGS創英角ｺﾞｼｯｸUB" panose="020B0900000000000000" pitchFamily="50" charset="-128"/>
              <a:ea typeface="HGS創英角ｺﾞｼｯｸUB" panose="020B0900000000000000" pitchFamily="50" charset="-128"/>
            </a:endParaRPr>
          </a:p>
          <a:p>
            <a:r>
              <a:rPr lang="ja-JP" altLang="en-US" sz="2000" b="0" cap="none" spc="0" dirty="0">
                <a:ln w="0"/>
                <a:solidFill>
                  <a:schemeClr val="tx1"/>
                </a:solidFill>
                <a:latin typeface="HGS創英角ｺﾞｼｯｸUB" panose="020B0900000000000000" pitchFamily="50" charset="-128"/>
                <a:ea typeface="HGS創英角ｺﾞｼｯｸUB" panose="020B0900000000000000" pitchFamily="50" charset="-128"/>
              </a:rPr>
              <a:t>「ひろの未来館」</a:t>
            </a:r>
            <a:endParaRPr lang="en-US" altLang="ja-JP" sz="2000" b="0" cap="none" spc="0" dirty="0">
              <a:ln w="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050" dirty="0">
                <a:ln w="0"/>
                <a:latin typeface="HGS創英角ｺﾞｼｯｸUB" panose="020B0900000000000000" pitchFamily="50" charset="-128"/>
                <a:ea typeface="HGS創英角ｺﾞｼｯｸUB" panose="020B0900000000000000" pitchFamily="50" charset="-128"/>
              </a:rPr>
              <a:t>（</a:t>
            </a:r>
            <a:r>
              <a:rPr lang="ja-JP" altLang="en-US" sz="1050" b="0" cap="none" spc="0" dirty="0">
                <a:ln w="0"/>
                <a:solidFill>
                  <a:schemeClr val="tx1"/>
                </a:solidFill>
                <a:latin typeface="HGS創英角ｺﾞｼｯｸUB" panose="020B0900000000000000" pitchFamily="50" charset="-128"/>
                <a:ea typeface="HGS創英角ｺﾞｼｯｸUB" panose="020B0900000000000000" pitchFamily="50" charset="-128"/>
              </a:rPr>
              <a:t>広野町大字下浅見川字築地</a:t>
            </a:r>
            <a:r>
              <a:rPr lang="en-US" altLang="ja-JP" sz="1050" b="0" cap="none" spc="0" dirty="0">
                <a:ln w="0"/>
                <a:solidFill>
                  <a:schemeClr val="tx1"/>
                </a:solidFill>
                <a:latin typeface="HGS創英角ｺﾞｼｯｸUB" panose="020B0900000000000000" pitchFamily="50" charset="-128"/>
                <a:ea typeface="HGS創英角ｺﾞｼｯｸUB" panose="020B0900000000000000" pitchFamily="50" charset="-128"/>
              </a:rPr>
              <a:t>73-1</a:t>
            </a:r>
            <a:r>
              <a:rPr lang="ja-JP" altLang="en-US" sz="1050" b="0" cap="none" spc="0" dirty="0">
                <a:ln w="0"/>
                <a:solidFill>
                  <a:schemeClr val="tx1"/>
                </a:solidFill>
                <a:latin typeface="HGS創英角ｺﾞｼｯｸUB" panose="020B0900000000000000" pitchFamily="50" charset="-128"/>
                <a:ea typeface="HGS創英角ｺﾞｼｯｸUB" panose="020B0900000000000000" pitchFamily="50" charset="-128"/>
              </a:rPr>
              <a:t>）</a:t>
            </a:r>
            <a:endParaRPr lang="en-US" altLang="ja-JP" sz="1050" b="0" cap="none" spc="0" dirty="0">
              <a:ln w="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9" name="正方形/長方形 18">
            <a:extLst>
              <a:ext uri="{FF2B5EF4-FFF2-40B4-BE49-F238E27FC236}">
                <a16:creationId xmlns:a16="http://schemas.microsoft.com/office/drawing/2014/main" id="{4524B0CC-ED3E-5C87-E8B3-7C850A44E9F6}"/>
              </a:ext>
            </a:extLst>
          </p:cNvPr>
          <p:cNvSpPr/>
          <p:nvPr/>
        </p:nvSpPr>
        <p:spPr>
          <a:xfrm>
            <a:off x="3394357" y="6073275"/>
            <a:ext cx="3225876" cy="1107996"/>
          </a:xfrm>
          <a:custGeom>
            <a:avLst/>
            <a:gdLst>
              <a:gd name="connsiteX0" fmla="*/ 0 w 3225876"/>
              <a:gd name="connsiteY0" fmla="*/ 0 h 1164421"/>
              <a:gd name="connsiteX1" fmla="*/ 505387 w 3225876"/>
              <a:gd name="connsiteY1" fmla="*/ 0 h 1164421"/>
              <a:gd name="connsiteX2" fmla="*/ 946257 w 3225876"/>
              <a:gd name="connsiteY2" fmla="*/ 0 h 1164421"/>
              <a:gd name="connsiteX3" fmla="*/ 1548420 w 3225876"/>
              <a:gd name="connsiteY3" fmla="*/ 0 h 1164421"/>
              <a:gd name="connsiteX4" fmla="*/ 2053808 w 3225876"/>
              <a:gd name="connsiteY4" fmla="*/ 0 h 1164421"/>
              <a:gd name="connsiteX5" fmla="*/ 2559195 w 3225876"/>
              <a:gd name="connsiteY5" fmla="*/ 0 h 1164421"/>
              <a:gd name="connsiteX6" fmla="*/ 3225876 w 3225876"/>
              <a:gd name="connsiteY6" fmla="*/ 0 h 1164421"/>
              <a:gd name="connsiteX7" fmla="*/ 3225876 w 3225876"/>
              <a:gd name="connsiteY7" fmla="*/ 558922 h 1164421"/>
              <a:gd name="connsiteX8" fmla="*/ 3225876 w 3225876"/>
              <a:gd name="connsiteY8" fmla="*/ 1164421 h 1164421"/>
              <a:gd name="connsiteX9" fmla="*/ 2752748 w 3225876"/>
              <a:gd name="connsiteY9" fmla="*/ 1164421 h 1164421"/>
              <a:gd name="connsiteX10" fmla="*/ 2215102 w 3225876"/>
              <a:gd name="connsiteY10" fmla="*/ 1164421 h 1164421"/>
              <a:gd name="connsiteX11" fmla="*/ 1677456 w 3225876"/>
              <a:gd name="connsiteY11" fmla="*/ 1164421 h 1164421"/>
              <a:gd name="connsiteX12" fmla="*/ 1172068 w 3225876"/>
              <a:gd name="connsiteY12" fmla="*/ 1164421 h 1164421"/>
              <a:gd name="connsiteX13" fmla="*/ 569905 w 3225876"/>
              <a:gd name="connsiteY13" fmla="*/ 1164421 h 1164421"/>
              <a:gd name="connsiteX14" fmla="*/ 0 w 3225876"/>
              <a:gd name="connsiteY14" fmla="*/ 1164421 h 1164421"/>
              <a:gd name="connsiteX15" fmla="*/ 0 w 3225876"/>
              <a:gd name="connsiteY15" fmla="*/ 605499 h 1164421"/>
              <a:gd name="connsiteX16" fmla="*/ 0 w 3225876"/>
              <a:gd name="connsiteY16" fmla="*/ 0 h 116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225876" h="1164421" extrusionOk="0">
                <a:moveTo>
                  <a:pt x="0" y="0"/>
                </a:moveTo>
                <a:cubicBezTo>
                  <a:pt x="192607" y="-54899"/>
                  <a:pt x="389397" y="6954"/>
                  <a:pt x="505387" y="0"/>
                </a:cubicBezTo>
                <a:cubicBezTo>
                  <a:pt x="621377" y="-6954"/>
                  <a:pt x="848965" y="26357"/>
                  <a:pt x="946257" y="0"/>
                </a:cubicBezTo>
                <a:cubicBezTo>
                  <a:pt x="1043549" y="-26357"/>
                  <a:pt x="1316136" y="61773"/>
                  <a:pt x="1548420" y="0"/>
                </a:cubicBezTo>
                <a:cubicBezTo>
                  <a:pt x="1780704" y="-61773"/>
                  <a:pt x="1818954" y="16018"/>
                  <a:pt x="2053808" y="0"/>
                </a:cubicBezTo>
                <a:cubicBezTo>
                  <a:pt x="2288662" y="-16018"/>
                  <a:pt x="2391236" y="28211"/>
                  <a:pt x="2559195" y="0"/>
                </a:cubicBezTo>
                <a:cubicBezTo>
                  <a:pt x="2727154" y="-28211"/>
                  <a:pt x="3044893" y="52251"/>
                  <a:pt x="3225876" y="0"/>
                </a:cubicBezTo>
                <a:cubicBezTo>
                  <a:pt x="3267920" y="273530"/>
                  <a:pt x="3188483" y="293538"/>
                  <a:pt x="3225876" y="558922"/>
                </a:cubicBezTo>
                <a:cubicBezTo>
                  <a:pt x="3263269" y="824306"/>
                  <a:pt x="3187458" y="862069"/>
                  <a:pt x="3225876" y="1164421"/>
                </a:cubicBezTo>
                <a:cubicBezTo>
                  <a:pt x="3116365" y="1185040"/>
                  <a:pt x="2934177" y="1158239"/>
                  <a:pt x="2752748" y="1164421"/>
                </a:cubicBezTo>
                <a:cubicBezTo>
                  <a:pt x="2571319" y="1170603"/>
                  <a:pt x="2342309" y="1142638"/>
                  <a:pt x="2215102" y="1164421"/>
                </a:cubicBezTo>
                <a:cubicBezTo>
                  <a:pt x="2087895" y="1186204"/>
                  <a:pt x="1829356" y="1119013"/>
                  <a:pt x="1677456" y="1164421"/>
                </a:cubicBezTo>
                <a:cubicBezTo>
                  <a:pt x="1525556" y="1209829"/>
                  <a:pt x="1391120" y="1150560"/>
                  <a:pt x="1172068" y="1164421"/>
                </a:cubicBezTo>
                <a:cubicBezTo>
                  <a:pt x="953016" y="1178282"/>
                  <a:pt x="767518" y="1157358"/>
                  <a:pt x="569905" y="1164421"/>
                </a:cubicBezTo>
                <a:cubicBezTo>
                  <a:pt x="372292" y="1171484"/>
                  <a:pt x="258191" y="1110462"/>
                  <a:pt x="0" y="1164421"/>
                </a:cubicBezTo>
                <a:cubicBezTo>
                  <a:pt x="-51585" y="1033647"/>
                  <a:pt x="18006" y="757189"/>
                  <a:pt x="0" y="605499"/>
                </a:cubicBezTo>
                <a:cubicBezTo>
                  <a:pt x="-18006" y="453809"/>
                  <a:pt x="22985" y="177812"/>
                  <a:pt x="0" y="0"/>
                </a:cubicBezTo>
                <a:close/>
              </a:path>
            </a:pathLst>
          </a:custGeom>
          <a:noFill/>
          <a:ln>
            <a:solidFill>
              <a:schemeClr val="tx1"/>
            </a:solidFill>
            <a:extLst>
              <a:ext uri="{C807C97D-BFC1-408E-A445-0C87EB9F89A2}">
                <ask:lineSketchStyleProps xmlns:ask="http://schemas.microsoft.com/office/drawing/2018/sketchyshapes" xmlns="" sd="1219033472">
                  <a:prstGeom prst="rect">
                    <a:avLst/>
                  </a:prstGeom>
                  <ask:type>
                    <ask:lineSketchScribble/>
                  </ask:type>
                </ask:lineSketchStyleProps>
              </a:ext>
            </a:extLst>
          </a:ln>
        </p:spPr>
        <p:txBody>
          <a:bodyPr wrap="square" lIns="91440" tIns="45720" rIns="91440" bIns="45720">
            <a:spAutoFit/>
          </a:bodyPr>
          <a:lstStyle/>
          <a:p>
            <a:pPr algn="l">
              <a:spcAft>
                <a:spcPts val="800"/>
              </a:spcAft>
            </a:pPr>
            <a:r>
              <a:rPr lang="en-US" altLang="ja-JP" sz="1100" dirty="0">
                <a:effectLst/>
                <a:latin typeface="Yu Gothic" panose="020B0400000000000000" pitchFamily="34" charset="-128"/>
                <a:ea typeface="Yu Gothic" panose="020B0400000000000000" pitchFamily="34" charset="-128"/>
                <a:cs typeface="Meiryo UI" panose="020B0604030504040204" pitchFamily="34" charset="-128"/>
              </a:rPr>
              <a:t>1990</a:t>
            </a:r>
            <a:r>
              <a:rPr lang="ja-JP" altLang="ja-JP" sz="1100" dirty="0">
                <a:effectLst/>
                <a:latin typeface="Yu Gothic" panose="020B0400000000000000" pitchFamily="34" charset="-128"/>
                <a:ea typeface="Yu Gothic" panose="020B0400000000000000" pitchFamily="34" charset="-128"/>
                <a:cs typeface="Meiryo UI" panose="020B0604030504040204" pitchFamily="34" charset="-128"/>
              </a:rPr>
              <a:t>年ドレスデン生まれ、ベルリン在住。</a:t>
            </a:r>
            <a:br>
              <a:rPr lang="en-US" altLang="ja-JP" sz="1100" dirty="0">
                <a:latin typeface="Yu Gothic" panose="020B0400000000000000" pitchFamily="34" charset="-128"/>
                <a:ea typeface="Yu Gothic" panose="020B0400000000000000" pitchFamily="34" charset="-128"/>
                <a:cs typeface="Meiryo UI" panose="020B0604030504040204" pitchFamily="34" charset="-128"/>
              </a:rPr>
            </a:br>
            <a:r>
              <a:rPr lang="en-US" altLang="ja-JP" sz="1100" dirty="0">
                <a:effectLst/>
                <a:latin typeface="Yu Gothic" panose="020B0400000000000000" pitchFamily="34" charset="-128"/>
                <a:ea typeface="Yu Gothic" panose="020B0400000000000000" pitchFamily="34" charset="-128"/>
                <a:cs typeface="Meiryo UI" panose="020B0604030504040204" pitchFamily="34" charset="-128"/>
              </a:rPr>
              <a:t>2018</a:t>
            </a:r>
            <a:r>
              <a:rPr lang="ja-JP" altLang="ja-JP" sz="1100" dirty="0">
                <a:effectLst/>
                <a:latin typeface="Yu Gothic" panose="020B0400000000000000" pitchFamily="34" charset="-128"/>
                <a:ea typeface="Yu Gothic" panose="020B0400000000000000" pitchFamily="34" charset="-128"/>
                <a:cs typeface="Meiryo UI" panose="020B0604030504040204" pitchFamily="34" charset="-128"/>
              </a:rPr>
              <a:t>年にドレスデン美術大学にてマイスターシューラー（芸術学博士）を授与される。アイルランド、リトアニア、スロベニア、インド、韓国、ポーランドなど世界各地でその土地で集めたものを使う彫刻作品の制作を行っている。</a:t>
            </a:r>
            <a:endParaRPr lang="ja-JP" altLang="en-US" sz="1100" b="0" cap="none" spc="0" dirty="0">
              <a:ln w="0"/>
              <a:solidFill>
                <a:schemeClr val="tx1"/>
              </a:solidFill>
              <a:latin typeface="Yu Gothic" panose="020B0400000000000000" pitchFamily="34" charset="-128"/>
              <a:ea typeface="Yu Gothic" panose="020B0400000000000000" pitchFamily="34" charset="-128"/>
            </a:endParaRPr>
          </a:p>
        </p:txBody>
      </p:sp>
      <p:sp>
        <p:nvSpPr>
          <p:cNvPr id="20" name="正方形/長方形 19">
            <a:extLst>
              <a:ext uri="{FF2B5EF4-FFF2-40B4-BE49-F238E27FC236}">
                <a16:creationId xmlns:a16="http://schemas.microsoft.com/office/drawing/2014/main" id="{1BA8599A-70E5-2796-B568-98B763EE0E5E}"/>
              </a:ext>
            </a:extLst>
          </p:cNvPr>
          <p:cNvSpPr/>
          <p:nvPr/>
        </p:nvSpPr>
        <p:spPr>
          <a:xfrm>
            <a:off x="3386986" y="7562277"/>
            <a:ext cx="3225876" cy="1107996"/>
          </a:xfrm>
          <a:custGeom>
            <a:avLst/>
            <a:gdLst>
              <a:gd name="connsiteX0" fmla="*/ 0 w 3225876"/>
              <a:gd name="connsiteY0" fmla="*/ 0 h 1164421"/>
              <a:gd name="connsiteX1" fmla="*/ 548399 w 3225876"/>
              <a:gd name="connsiteY1" fmla="*/ 0 h 1164421"/>
              <a:gd name="connsiteX2" fmla="*/ 1129057 w 3225876"/>
              <a:gd name="connsiteY2" fmla="*/ 0 h 1164421"/>
              <a:gd name="connsiteX3" fmla="*/ 1838749 w 3225876"/>
              <a:gd name="connsiteY3" fmla="*/ 0 h 1164421"/>
              <a:gd name="connsiteX4" fmla="*/ 2483925 w 3225876"/>
              <a:gd name="connsiteY4" fmla="*/ 0 h 1164421"/>
              <a:gd name="connsiteX5" fmla="*/ 3225876 w 3225876"/>
              <a:gd name="connsiteY5" fmla="*/ 0 h 1164421"/>
              <a:gd name="connsiteX6" fmla="*/ 3225876 w 3225876"/>
              <a:gd name="connsiteY6" fmla="*/ 558922 h 1164421"/>
              <a:gd name="connsiteX7" fmla="*/ 3225876 w 3225876"/>
              <a:gd name="connsiteY7" fmla="*/ 1164421 h 1164421"/>
              <a:gd name="connsiteX8" fmla="*/ 2677477 w 3225876"/>
              <a:gd name="connsiteY8" fmla="*/ 1164421 h 1164421"/>
              <a:gd name="connsiteX9" fmla="*/ 1967784 w 3225876"/>
              <a:gd name="connsiteY9" fmla="*/ 1164421 h 1164421"/>
              <a:gd name="connsiteX10" fmla="*/ 1322609 w 3225876"/>
              <a:gd name="connsiteY10" fmla="*/ 1164421 h 1164421"/>
              <a:gd name="connsiteX11" fmla="*/ 677434 w 3225876"/>
              <a:gd name="connsiteY11" fmla="*/ 1164421 h 1164421"/>
              <a:gd name="connsiteX12" fmla="*/ 0 w 3225876"/>
              <a:gd name="connsiteY12" fmla="*/ 1164421 h 1164421"/>
              <a:gd name="connsiteX13" fmla="*/ 0 w 3225876"/>
              <a:gd name="connsiteY13" fmla="*/ 558922 h 1164421"/>
              <a:gd name="connsiteX14" fmla="*/ 0 w 3225876"/>
              <a:gd name="connsiteY14" fmla="*/ 0 h 1164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225876" h="1164421" extrusionOk="0">
                <a:moveTo>
                  <a:pt x="0" y="0"/>
                </a:moveTo>
                <a:cubicBezTo>
                  <a:pt x="185286" y="-12864"/>
                  <a:pt x="336892" y="-18931"/>
                  <a:pt x="548399" y="0"/>
                </a:cubicBezTo>
                <a:cubicBezTo>
                  <a:pt x="759906" y="18931"/>
                  <a:pt x="900852" y="-12136"/>
                  <a:pt x="1129057" y="0"/>
                </a:cubicBezTo>
                <a:cubicBezTo>
                  <a:pt x="1357262" y="12136"/>
                  <a:pt x="1571909" y="-13281"/>
                  <a:pt x="1838749" y="0"/>
                </a:cubicBezTo>
                <a:cubicBezTo>
                  <a:pt x="2105589" y="13281"/>
                  <a:pt x="2228155" y="-31486"/>
                  <a:pt x="2483925" y="0"/>
                </a:cubicBezTo>
                <a:cubicBezTo>
                  <a:pt x="2739695" y="31486"/>
                  <a:pt x="3064666" y="21051"/>
                  <a:pt x="3225876" y="0"/>
                </a:cubicBezTo>
                <a:cubicBezTo>
                  <a:pt x="3199188" y="216611"/>
                  <a:pt x="3229438" y="345306"/>
                  <a:pt x="3225876" y="558922"/>
                </a:cubicBezTo>
                <a:cubicBezTo>
                  <a:pt x="3222314" y="772538"/>
                  <a:pt x="3208405" y="896306"/>
                  <a:pt x="3225876" y="1164421"/>
                </a:cubicBezTo>
                <a:cubicBezTo>
                  <a:pt x="2972063" y="1138115"/>
                  <a:pt x="2916605" y="1150142"/>
                  <a:pt x="2677477" y="1164421"/>
                </a:cubicBezTo>
                <a:cubicBezTo>
                  <a:pt x="2438349" y="1178700"/>
                  <a:pt x="2285523" y="1162982"/>
                  <a:pt x="1967784" y="1164421"/>
                </a:cubicBezTo>
                <a:cubicBezTo>
                  <a:pt x="1650045" y="1165860"/>
                  <a:pt x="1463780" y="1155815"/>
                  <a:pt x="1322609" y="1164421"/>
                </a:cubicBezTo>
                <a:cubicBezTo>
                  <a:pt x="1181439" y="1173027"/>
                  <a:pt x="890708" y="1180513"/>
                  <a:pt x="677434" y="1164421"/>
                </a:cubicBezTo>
                <a:cubicBezTo>
                  <a:pt x="464161" y="1148329"/>
                  <a:pt x="170599" y="1148792"/>
                  <a:pt x="0" y="1164421"/>
                </a:cubicBezTo>
                <a:cubicBezTo>
                  <a:pt x="-15235" y="933836"/>
                  <a:pt x="3059" y="755076"/>
                  <a:pt x="0" y="558922"/>
                </a:cubicBezTo>
                <a:cubicBezTo>
                  <a:pt x="-3059" y="362768"/>
                  <a:pt x="-5196" y="278852"/>
                  <a:pt x="0" y="0"/>
                </a:cubicBezTo>
                <a:close/>
              </a:path>
            </a:pathLst>
          </a:custGeom>
          <a:noFill/>
          <a:ln>
            <a:solidFill>
              <a:schemeClr val="tx1"/>
            </a:solidFill>
            <a:extLst>
              <a:ext uri="{C807C97D-BFC1-408E-A445-0C87EB9F89A2}">
                <ask:lineSketchStyleProps xmlns:ask="http://schemas.microsoft.com/office/drawing/2018/sketchyshapes" xmlns="" sd="2650216993">
                  <a:prstGeom prst="rect">
                    <a:avLst/>
                  </a:prstGeom>
                  <ask:type>
                    <ask:lineSketchFreehand/>
                  </ask:type>
                </ask:lineSketchStyleProps>
              </a:ext>
            </a:extLst>
          </a:ln>
        </p:spPr>
        <p:txBody>
          <a:bodyPr wrap="square" lIns="91440" tIns="45720" rIns="91440" bIns="45720">
            <a:spAutoFit/>
          </a:bodyPr>
          <a:lstStyle/>
          <a:p>
            <a:pPr algn="l">
              <a:spcAft>
                <a:spcPts val="800"/>
              </a:spcAft>
            </a:pPr>
            <a:r>
              <a:rPr lang="ja-JP" altLang="ja-JP" sz="1100" dirty="0">
                <a:effectLst/>
                <a:latin typeface="Yu Gothic" panose="020B0400000000000000" pitchFamily="34" charset="-128"/>
                <a:ea typeface="Yu Gothic" panose="020B0400000000000000" pitchFamily="34" charset="-128"/>
                <a:cs typeface="Meiryo UI" panose="020B0604030504040204" pitchFamily="34" charset="-128"/>
              </a:rPr>
              <a:t>山形県長井市出身、山形市在住。</a:t>
            </a:r>
            <a:br>
              <a:rPr lang="en-US" altLang="ja-JP" sz="1100" dirty="0">
                <a:latin typeface="Yu Gothic" panose="020B0400000000000000" pitchFamily="34" charset="-128"/>
                <a:ea typeface="Yu Gothic" panose="020B0400000000000000" pitchFamily="34" charset="-128"/>
                <a:cs typeface="Meiryo UI" panose="020B0604030504040204" pitchFamily="34" charset="-128"/>
              </a:rPr>
            </a:br>
            <a:r>
              <a:rPr lang="en-US" altLang="ja-JP" sz="1100" dirty="0">
                <a:effectLst/>
                <a:latin typeface="Yu Gothic" panose="020B0400000000000000" pitchFamily="34" charset="-128"/>
                <a:ea typeface="Yu Gothic" panose="020B0400000000000000" pitchFamily="34" charset="-128"/>
                <a:cs typeface="Meiryo UI" panose="020B0604030504040204" pitchFamily="34" charset="-128"/>
              </a:rPr>
              <a:t>2016</a:t>
            </a:r>
            <a:r>
              <a:rPr lang="ja-JP" altLang="ja-JP" sz="1100" dirty="0">
                <a:effectLst/>
                <a:latin typeface="Yu Gothic" panose="020B0400000000000000" pitchFamily="34" charset="-128"/>
                <a:ea typeface="Yu Gothic" panose="020B0400000000000000" pitchFamily="34" charset="-128"/>
                <a:cs typeface="Meiryo UI" panose="020B0604030504040204" pitchFamily="34" charset="-128"/>
              </a:rPr>
              <a:t>年東北芸術工科大学大学院芸術</a:t>
            </a:r>
            <a:r>
              <a:rPr lang="ja-JP" altLang="ja-JP" sz="1100" dirty="0">
                <a:effectLst/>
                <a:latin typeface="Yu Gothic" panose="020B0400000000000000" pitchFamily="34" charset="-128"/>
                <a:ea typeface="Yu Gothic" panose="020B0400000000000000" pitchFamily="34" charset="-128"/>
                <a:cs typeface="Microsoft JhengHei" panose="020B0604030504040204" pitchFamily="34" charset="-120"/>
              </a:rPr>
              <a:t>⽂</a:t>
            </a:r>
            <a:r>
              <a:rPr lang="ja-JP" altLang="ja-JP" sz="1100" dirty="0">
                <a:effectLst/>
                <a:latin typeface="Yu Gothic" panose="020B0400000000000000" pitchFamily="34" charset="-128"/>
                <a:ea typeface="Yu Gothic" panose="020B0400000000000000" pitchFamily="34" charset="-128"/>
              </a:rPr>
              <a:t>化専攻洋画研究領域修了。大自然の恐ろしさと美しさをテーマに絵画を制作。また母校の東北芸術工科大学の研究プロジェクト「東北画は可能か」にも参加している。 </a:t>
            </a:r>
            <a:endParaRPr lang="ja-JP" altLang="en-US" sz="1100" b="0" cap="none" spc="0" dirty="0">
              <a:ln w="0"/>
              <a:solidFill>
                <a:schemeClr val="tx1"/>
              </a:solidFill>
              <a:latin typeface="Yu Gothic" panose="020B0400000000000000" pitchFamily="34" charset="-128"/>
              <a:ea typeface="Yu Gothic" panose="020B0400000000000000" pitchFamily="34" charset="-128"/>
            </a:endParaRPr>
          </a:p>
        </p:txBody>
      </p:sp>
      <p:sp>
        <p:nvSpPr>
          <p:cNvPr id="21" name="正方形/長方形 20">
            <a:extLst>
              <a:ext uri="{FF2B5EF4-FFF2-40B4-BE49-F238E27FC236}">
                <a16:creationId xmlns:a16="http://schemas.microsoft.com/office/drawing/2014/main" id="{2CF8B263-536F-BED5-233E-BB69F72A7F73}"/>
              </a:ext>
            </a:extLst>
          </p:cNvPr>
          <p:cNvSpPr/>
          <p:nvPr/>
        </p:nvSpPr>
        <p:spPr>
          <a:xfrm>
            <a:off x="2207588" y="5135948"/>
            <a:ext cx="4650412" cy="261610"/>
          </a:xfrm>
          <a:prstGeom prst="rect">
            <a:avLst/>
          </a:prstGeom>
          <a:noFill/>
          <a:ln>
            <a:noFill/>
          </a:ln>
        </p:spPr>
        <p:txBody>
          <a:bodyPr wrap="square" lIns="91440" tIns="45720" rIns="91440" bIns="45720">
            <a:spAutoFit/>
          </a:bodyPr>
          <a:lstStyle/>
          <a:p>
            <a:pPr lvl="0" algn="r">
              <a:spcBef>
                <a:spcPts val="400"/>
              </a:spcBef>
              <a:spcAft>
                <a:spcPts val="400"/>
              </a:spcAft>
            </a:pPr>
            <a:r>
              <a:rPr lang="ja-JP" altLang="en-US" sz="1100" dirty="0">
                <a:solidFill>
                  <a:srgbClr val="000000"/>
                </a:solidFill>
                <a:effectLst/>
                <a:latin typeface="HGS創英角ｺﾞｼｯｸUB" panose="020B0900000000000000" pitchFamily="50" charset="-128"/>
                <a:ea typeface="HGS創英角ｺﾞｼｯｸUB" panose="020B0900000000000000" pitchFamily="50" charset="-128"/>
                <a:cs typeface="Meiryo UI" panose="020B0604030504040204" pitchFamily="34" charset="-128"/>
              </a:rPr>
              <a:t>２人のアーティストが広野町で</a:t>
            </a:r>
            <a:r>
              <a:rPr lang="ja-JP" altLang="ja-JP" sz="1100" dirty="0">
                <a:solidFill>
                  <a:srgbClr val="000000"/>
                </a:solidFill>
                <a:effectLst/>
                <a:latin typeface="HGS創英角ｺﾞｼｯｸUB" panose="020B0900000000000000" pitchFamily="50" charset="-128"/>
                <a:ea typeface="HGS創英角ｺﾞｼｯｸUB" panose="020B0900000000000000" pitchFamily="50" charset="-128"/>
                <a:cs typeface="Meiryo UI" panose="020B0604030504040204" pitchFamily="34" charset="-128"/>
              </a:rPr>
              <a:t>作品づくりを</a:t>
            </a:r>
            <a:r>
              <a:rPr lang="ja-JP" altLang="en-US" sz="1100" dirty="0">
                <a:solidFill>
                  <a:srgbClr val="000000"/>
                </a:solidFill>
                <a:effectLst/>
                <a:latin typeface="HGS創英角ｺﾞｼｯｸUB" panose="020B0900000000000000" pitchFamily="50" charset="-128"/>
                <a:ea typeface="HGS創英角ｺﾞｼｯｸUB" panose="020B0900000000000000" pitchFamily="50" charset="-128"/>
                <a:cs typeface="Meiryo UI" panose="020B0604030504040204" pitchFamily="34" charset="-128"/>
              </a:rPr>
              <a:t>するよ</a:t>
            </a:r>
            <a:r>
              <a:rPr lang="ja-JP" altLang="en-US" sz="1100" dirty="0">
                <a:solidFill>
                  <a:srgbClr val="000000"/>
                </a:solidFill>
                <a:latin typeface="HGS創英角ｺﾞｼｯｸUB" panose="020B0900000000000000" pitchFamily="50" charset="-128"/>
                <a:ea typeface="HGS創英角ｺﾞｼｯｸUB" panose="020B0900000000000000" pitchFamily="50" charset="-128"/>
                <a:cs typeface="Meiryo UI" panose="020B0604030504040204" pitchFamily="34" charset="-128"/>
              </a:rPr>
              <a:t>！</a:t>
            </a:r>
            <a:endParaRPr lang="ja-JP" altLang="ja-JP" sz="1100" dirty="0">
              <a:effectLst/>
              <a:latin typeface="HGS創英角ｺﾞｼｯｸUB" panose="020B0900000000000000" pitchFamily="50" charset="-128"/>
              <a:ea typeface="HGS創英角ｺﾞｼｯｸUB" panose="020B0900000000000000" pitchFamily="50" charset="-128"/>
              <a:cs typeface="Meiryo UI" panose="020B0604030504040204" pitchFamily="34" charset="-128"/>
            </a:endParaRPr>
          </a:p>
        </p:txBody>
      </p:sp>
      <p:sp>
        <p:nvSpPr>
          <p:cNvPr id="22" name="正方形/長方形 21">
            <a:extLst>
              <a:ext uri="{FF2B5EF4-FFF2-40B4-BE49-F238E27FC236}">
                <a16:creationId xmlns:a16="http://schemas.microsoft.com/office/drawing/2014/main" id="{1DCACE00-C0AF-5DA1-0C0D-61E9F8D33DB0}"/>
              </a:ext>
            </a:extLst>
          </p:cNvPr>
          <p:cNvSpPr/>
          <p:nvPr/>
        </p:nvSpPr>
        <p:spPr>
          <a:xfrm>
            <a:off x="3369720" y="5479867"/>
            <a:ext cx="3225876" cy="548868"/>
          </a:xfrm>
          <a:prstGeom prst="rect">
            <a:avLst/>
          </a:prstGeom>
          <a:noFill/>
          <a:ln>
            <a:noFill/>
          </a:ln>
        </p:spPr>
        <p:txBody>
          <a:bodyPr wrap="square" lIns="91440" tIns="45720" rIns="91440" bIns="45720">
            <a:spAutoFit/>
          </a:bodyPr>
          <a:lstStyle/>
          <a:p>
            <a:pPr algn="l">
              <a:spcAft>
                <a:spcPts val="800"/>
              </a:spcAft>
            </a:pPr>
            <a:r>
              <a:rPr lang="ja-JP" altLang="en-US" sz="1200" b="1" dirty="0">
                <a:solidFill>
                  <a:schemeClr val="bg1"/>
                </a:solidFill>
                <a:effectLst/>
                <a:latin typeface="+mn-ea"/>
                <a:cs typeface="Meiryo UI" panose="020B0604030504040204" pitchFamily="34" charset="-128"/>
              </a:rPr>
              <a:t>参加アーティスト</a:t>
            </a:r>
            <a:endParaRPr lang="en-US" altLang="ja-JP" sz="1200" b="1" dirty="0">
              <a:solidFill>
                <a:schemeClr val="bg1"/>
              </a:solidFill>
              <a:effectLst/>
              <a:latin typeface="+mn-ea"/>
              <a:cs typeface="Meiryo UI" panose="020B0604030504040204" pitchFamily="34" charset="-128"/>
            </a:endParaRPr>
          </a:p>
          <a:p>
            <a:pPr algn="l">
              <a:spcAft>
                <a:spcPts val="800"/>
              </a:spcAft>
            </a:pPr>
            <a:r>
              <a:rPr lang="ja-JP" altLang="en-US" sz="1100" b="1" dirty="0">
                <a:latin typeface="+mn-ea"/>
                <a:cs typeface="Meiryo UI" panose="020B0604030504040204" pitchFamily="34" charset="-128"/>
              </a:rPr>
              <a:t>〇</a:t>
            </a:r>
            <a:r>
              <a:rPr lang="ja-JP" altLang="ja-JP" sz="1100" b="1" dirty="0">
                <a:effectLst/>
                <a:latin typeface="+mn-ea"/>
                <a:cs typeface="Meiryo UI" panose="020B0604030504040204" pitchFamily="34" charset="-128"/>
              </a:rPr>
              <a:t>ナディン・バルドウ</a:t>
            </a:r>
            <a:r>
              <a:rPr lang="en-US" altLang="ja-JP" sz="1100" b="1" dirty="0">
                <a:effectLst/>
                <a:latin typeface="+mn-ea"/>
                <a:cs typeface="Meiryo UI" panose="020B0604030504040204" pitchFamily="34" charset="-128"/>
              </a:rPr>
              <a:t> </a:t>
            </a:r>
            <a:r>
              <a:rPr lang="ja-JP" altLang="ja-JP" sz="1000" b="1" dirty="0">
                <a:effectLst/>
                <a:latin typeface="+mn-ea"/>
                <a:cs typeface="Meiryo UI" panose="020B0604030504040204" pitchFamily="34" charset="-128"/>
              </a:rPr>
              <a:t>さん</a:t>
            </a:r>
            <a:r>
              <a:rPr lang="ja-JP" altLang="ja-JP" sz="1050" b="1" dirty="0">
                <a:effectLst/>
                <a:latin typeface="+mn-ea"/>
                <a:cs typeface="Meiryo UI" panose="020B0604030504040204" pitchFamily="34" charset="-128"/>
              </a:rPr>
              <a:t>　</a:t>
            </a:r>
            <a:endParaRPr lang="ja-JP" altLang="en-US" sz="1050" b="1" cap="none" spc="0" dirty="0">
              <a:ln w="0"/>
              <a:solidFill>
                <a:schemeClr val="tx1"/>
              </a:solidFill>
              <a:latin typeface="+mn-ea"/>
            </a:endParaRPr>
          </a:p>
        </p:txBody>
      </p:sp>
      <p:sp>
        <p:nvSpPr>
          <p:cNvPr id="23" name="正方形/長方形 22">
            <a:extLst>
              <a:ext uri="{FF2B5EF4-FFF2-40B4-BE49-F238E27FC236}">
                <a16:creationId xmlns:a16="http://schemas.microsoft.com/office/drawing/2014/main" id="{0EA2163F-1649-CCF6-08C5-8FA38CA7B3F8}"/>
              </a:ext>
            </a:extLst>
          </p:cNvPr>
          <p:cNvSpPr/>
          <p:nvPr/>
        </p:nvSpPr>
        <p:spPr>
          <a:xfrm>
            <a:off x="3394357" y="7282235"/>
            <a:ext cx="3225876" cy="261610"/>
          </a:xfrm>
          <a:prstGeom prst="rect">
            <a:avLst/>
          </a:prstGeom>
          <a:noFill/>
          <a:ln>
            <a:noFill/>
          </a:ln>
        </p:spPr>
        <p:txBody>
          <a:bodyPr wrap="square" lIns="91440" tIns="45720" rIns="91440" bIns="45720">
            <a:spAutoFit/>
          </a:bodyPr>
          <a:lstStyle/>
          <a:p>
            <a:pPr algn="l">
              <a:spcAft>
                <a:spcPts val="800"/>
              </a:spcAft>
            </a:pPr>
            <a:r>
              <a:rPr lang="ja-JP" altLang="en-US" sz="1100" b="1" dirty="0">
                <a:latin typeface="Yu Gothic" panose="020B0400000000000000" pitchFamily="34" charset="-128"/>
                <a:ea typeface="Yu Gothic" panose="020B0400000000000000" pitchFamily="34" charset="-128"/>
                <a:cs typeface="Meiryo UI" panose="020B0604030504040204" pitchFamily="34" charset="-128"/>
              </a:rPr>
              <a:t>〇</a:t>
            </a:r>
            <a:r>
              <a:rPr lang="ja-JP" altLang="ja-JP" sz="1100" b="1" dirty="0">
                <a:effectLst/>
                <a:latin typeface="Yu Gothic" panose="020B0400000000000000" pitchFamily="34" charset="-128"/>
                <a:ea typeface="Yu Gothic" panose="020B0400000000000000" pitchFamily="34" charset="-128"/>
                <a:cs typeface="Meiryo UI" panose="020B0604030504040204" pitchFamily="34" charset="-128"/>
              </a:rPr>
              <a:t>青木みのり</a:t>
            </a:r>
            <a:r>
              <a:rPr lang="en-US" altLang="ja-JP" sz="1100" b="1" dirty="0">
                <a:effectLst/>
                <a:latin typeface="Yu Gothic" panose="020B0400000000000000" pitchFamily="34" charset="-128"/>
                <a:ea typeface="Yu Gothic" panose="020B0400000000000000" pitchFamily="34" charset="-128"/>
                <a:cs typeface="Meiryo UI" panose="020B0604030504040204" pitchFamily="34" charset="-128"/>
              </a:rPr>
              <a:t> </a:t>
            </a:r>
            <a:r>
              <a:rPr lang="ja-JP" altLang="ja-JP" sz="1000" b="1" dirty="0">
                <a:effectLst/>
                <a:latin typeface="Yu Gothic" panose="020B0400000000000000" pitchFamily="34" charset="-128"/>
                <a:ea typeface="Yu Gothic" panose="020B0400000000000000" pitchFamily="34" charset="-128"/>
                <a:cs typeface="Meiryo UI" panose="020B0604030504040204" pitchFamily="34" charset="-128"/>
              </a:rPr>
              <a:t>さん</a:t>
            </a:r>
            <a:r>
              <a:rPr lang="ja-JP" altLang="ja-JP" sz="1100" b="1" dirty="0">
                <a:effectLst/>
                <a:latin typeface="Yu Gothic" panose="020B0400000000000000" pitchFamily="34" charset="-128"/>
                <a:ea typeface="Yu Gothic" panose="020B0400000000000000" pitchFamily="34" charset="-128"/>
                <a:cs typeface="Meiryo UI" panose="020B0604030504040204" pitchFamily="34" charset="-128"/>
              </a:rPr>
              <a:t>　</a:t>
            </a:r>
            <a:endParaRPr lang="ja-JP" altLang="en-US" sz="1100" b="0" cap="none" spc="0" dirty="0">
              <a:ln w="0"/>
              <a:solidFill>
                <a:schemeClr val="tx1"/>
              </a:solidFill>
              <a:latin typeface="Yu Gothic" panose="020B0400000000000000" pitchFamily="34" charset="-128"/>
              <a:ea typeface="Yu Gothic" panose="020B0400000000000000" pitchFamily="34" charset="-128"/>
            </a:endParaRPr>
          </a:p>
        </p:txBody>
      </p:sp>
      <p:sp>
        <p:nvSpPr>
          <p:cNvPr id="3" name="四角形: 角を丸くする 2">
            <a:extLst>
              <a:ext uri="{FF2B5EF4-FFF2-40B4-BE49-F238E27FC236}">
                <a16:creationId xmlns:a16="http://schemas.microsoft.com/office/drawing/2014/main" id="{096EDF7D-CF9B-4329-B2DC-CA3A329EF6CF}"/>
              </a:ext>
            </a:extLst>
          </p:cNvPr>
          <p:cNvSpPr/>
          <p:nvPr/>
        </p:nvSpPr>
        <p:spPr>
          <a:xfrm>
            <a:off x="116939" y="5469786"/>
            <a:ext cx="645823" cy="281528"/>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70AC542-252E-7F40-70AB-42748F972B60}"/>
              </a:ext>
            </a:extLst>
          </p:cNvPr>
          <p:cNvSpPr txBox="1"/>
          <p:nvPr/>
        </p:nvSpPr>
        <p:spPr>
          <a:xfrm>
            <a:off x="159031" y="6899161"/>
            <a:ext cx="3218505" cy="2292935"/>
          </a:xfrm>
          <a:prstGeom prst="rect">
            <a:avLst/>
          </a:prstGeom>
          <a:noFill/>
        </p:spPr>
        <p:txBody>
          <a:bodyPr wrap="square">
            <a:spAutoFit/>
          </a:bodyPr>
          <a:lstStyle/>
          <a:p>
            <a:pPr lvl="0" algn="l">
              <a:spcBef>
                <a:spcPts val="400"/>
              </a:spcBef>
              <a:spcAft>
                <a:spcPts val="400"/>
              </a:spcAft>
            </a:pPr>
            <a:r>
              <a:rPr lang="en-US" altLang="ja-JP" sz="1200" b="1"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14:00</a:t>
            </a:r>
            <a:r>
              <a:rPr lang="ja-JP" altLang="en-US" sz="1200" b="1"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a:t>
            </a:r>
            <a:r>
              <a:rPr lang="en-US" altLang="ja-JP" sz="1200" b="1"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15:00</a:t>
            </a:r>
            <a:endParaRPr lang="en-US" altLang="ja-JP" sz="1200" b="1"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endParaRPr>
          </a:p>
          <a:p>
            <a:pPr lvl="0">
              <a:spcBef>
                <a:spcPts val="400"/>
              </a:spcBef>
              <a:spcAft>
                <a:spcPts val="400"/>
              </a:spcAft>
            </a:pPr>
            <a:r>
              <a:rPr lang="ja-JP" altLang="en-US" sz="110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ナディン・バルドウ</a:t>
            </a: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さんが</a:t>
            </a:r>
            <a:r>
              <a:rPr lang="ja-JP" altLang="en-US"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a:t>
            </a: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現代アート彫刻を皆さんと一緒に</a:t>
            </a:r>
            <a:r>
              <a:rPr lang="ja-JP" altLang="en-US"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制作し</a:t>
            </a: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ます。</a:t>
            </a:r>
            <a:br>
              <a:rPr lang="en-US" altLang="ja-JP" sz="110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br>
            <a:r>
              <a:rPr lang="ja-JP" altLang="ja-JP"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身の回りにあるもので</a:t>
            </a:r>
            <a:r>
              <a:rPr lang="ja-JP" altLang="en-US"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a:t>
            </a:r>
            <a:r>
              <a:rPr lang="ja-JP" altLang="ja-JP"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彫刻に使って良いものを一つ</a:t>
            </a:r>
            <a:r>
              <a:rPr lang="ja-JP" altLang="en-US" sz="1100" b="1" u="sng"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ご</a:t>
            </a:r>
            <a:r>
              <a:rPr lang="ja-JP" altLang="ja-JP"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持参ください。</a:t>
            </a:r>
            <a:r>
              <a:rPr lang="ja-JP" altLang="en-US"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どんなものでも構いません。</a:t>
            </a:r>
            <a:endParaRPr lang="en-US" altLang="ja-JP" sz="1100" b="1" u="sng"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endParaRPr>
          </a:p>
          <a:p>
            <a:pPr lvl="0" algn="l">
              <a:spcBef>
                <a:spcPts val="400"/>
              </a:spcBef>
              <a:spcAft>
                <a:spcPts val="400"/>
              </a:spcAft>
            </a:pPr>
            <a:r>
              <a:rPr lang="en-US" altLang="ja-JP" sz="1200" b="1"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15:00</a:t>
            </a:r>
            <a:r>
              <a:rPr lang="ja-JP" altLang="en-US" sz="1200" b="1"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a:t>
            </a:r>
            <a:r>
              <a:rPr lang="en-US" altLang="ja-JP" sz="1200" b="1"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16:00</a:t>
            </a:r>
          </a:p>
          <a:p>
            <a:pPr lvl="0">
              <a:spcBef>
                <a:spcPts val="400"/>
              </a:spcBef>
              <a:spcAft>
                <a:spcPts val="400"/>
              </a:spcAft>
            </a:pPr>
            <a:r>
              <a:rPr lang="ja-JP" altLang="en-US" sz="110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青木みのり</a:t>
            </a: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さんが</a:t>
            </a:r>
            <a:r>
              <a:rPr lang="ja-JP" altLang="en-US"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a:t>
            </a: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皆さんから「海」についての話を聞かせてもらうワークショップです</a:t>
            </a:r>
            <a:r>
              <a:rPr lang="ja-JP" altLang="en-US"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a:t>
            </a:r>
            <a:br>
              <a:rPr lang="en-US"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br>
            <a:r>
              <a:rPr lang="ja-JP" altLang="ja-JP" sz="1100" dirty="0">
                <a:solidFill>
                  <a:srgbClr val="000000"/>
                </a:solidFill>
                <a:effectLst/>
                <a:latin typeface="Yu Gothic" panose="020B0400000000000000" pitchFamily="34" charset="-128"/>
                <a:ea typeface="Yu Gothic" panose="020B0400000000000000" pitchFamily="34" charset="-128"/>
                <a:cs typeface="Meiryo UI" panose="020B0604030504040204" pitchFamily="34" charset="-128"/>
              </a:rPr>
              <a:t>青木さんは山国育ちなので海への憧れが非常に強いそうです。特に必要なものはありません。</a:t>
            </a:r>
            <a:endParaRPr lang="ja-JP" altLang="ja-JP" sz="1600" dirty="0">
              <a:effectLst/>
              <a:latin typeface="Yu Gothic" panose="020B0400000000000000" pitchFamily="34" charset="-128"/>
              <a:ea typeface="Yu Gothic" panose="020B0400000000000000" pitchFamily="34" charset="-128"/>
              <a:cs typeface="Meiryo UI" panose="020B0604030504040204" pitchFamily="34" charset="-128"/>
            </a:endParaRPr>
          </a:p>
        </p:txBody>
      </p:sp>
      <p:sp>
        <p:nvSpPr>
          <p:cNvPr id="9" name="正方形/長方形 8">
            <a:extLst>
              <a:ext uri="{FF2B5EF4-FFF2-40B4-BE49-F238E27FC236}">
                <a16:creationId xmlns:a16="http://schemas.microsoft.com/office/drawing/2014/main" id="{4E55EF96-FF12-2D50-3327-78CC986C0458}"/>
              </a:ext>
            </a:extLst>
          </p:cNvPr>
          <p:cNvSpPr/>
          <p:nvPr/>
        </p:nvSpPr>
        <p:spPr>
          <a:xfrm>
            <a:off x="116940" y="5797966"/>
            <a:ext cx="646331" cy="276999"/>
          </a:xfrm>
          <a:prstGeom prst="rect">
            <a:avLst/>
          </a:prstGeom>
          <a:noFill/>
          <a:ln>
            <a:noFill/>
          </a:ln>
        </p:spPr>
        <p:txBody>
          <a:bodyPr wrap="none" lIns="91440" tIns="45720" rIns="91440" bIns="45720">
            <a:spAutoFit/>
          </a:bodyPr>
          <a:lstStyle/>
          <a:p>
            <a:r>
              <a:rPr lang="ja-JP" altLang="en-US" sz="1200" b="1" cap="none" spc="0" dirty="0">
                <a:ln w="0"/>
                <a:solidFill>
                  <a:schemeClr val="bg1"/>
                </a:solidFill>
                <a:latin typeface="+mn-ea"/>
              </a:rPr>
              <a:t>場　所</a:t>
            </a:r>
          </a:p>
        </p:txBody>
      </p:sp>
      <p:sp>
        <p:nvSpPr>
          <p:cNvPr id="10" name="正方形/長方形 9">
            <a:extLst>
              <a:ext uri="{FF2B5EF4-FFF2-40B4-BE49-F238E27FC236}">
                <a16:creationId xmlns:a16="http://schemas.microsoft.com/office/drawing/2014/main" id="{60217E3B-0C99-5273-9D57-C5EB861BAD51}"/>
              </a:ext>
            </a:extLst>
          </p:cNvPr>
          <p:cNvSpPr/>
          <p:nvPr/>
        </p:nvSpPr>
        <p:spPr>
          <a:xfrm>
            <a:off x="116940" y="5469786"/>
            <a:ext cx="646331" cy="276999"/>
          </a:xfrm>
          <a:prstGeom prst="rect">
            <a:avLst/>
          </a:prstGeom>
          <a:noFill/>
          <a:ln>
            <a:noFill/>
          </a:ln>
        </p:spPr>
        <p:txBody>
          <a:bodyPr wrap="square" lIns="91440" tIns="45720" rIns="91440" bIns="45720">
            <a:spAutoFit/>
          </a:bodyPr>
          <a:lstStyle/>
          <a:p>
            <a:r>
              <a:rPr lang="ja-JP" altLang="en-US" sz="1200" b="1" cap="none" spc="0" dirty="0">
                <a:ln w="0"/>
                <a:solidFill>
                  <a:schemeClr val="bg1"/>
                </a:solidFill>
                <a:latin typeface="+mn-ea"/>
              </a:rPr>
              <a:t>時　間</a:t>
            </a:r>
          </a:p>
        </p:txBody>
      </p:sp>
      <p:sp>
        <p:nvSpPr>
          <p:cNvPr id="28" name="テキスト ボックス 27">
            <a:extLst>
              <a:ext uri="{FF2B5EF4-FFF2-40B4-BE49-F238E27FC236}">
                <a16:creationId xmlns:a16="http://schemas.microsoft.com/office/drawing/2014/main" id="{5BA5FAC4-29BC-447D-8FC8-B83D831D6814}"/>
              </a:ext>
            </a:extLst>
          </p:cNvPr>
          <p:cNvSpPr txBox="1"/>
          <p:nvPr/>
        </p:nvSpPr>
        <p:spPr>
          <a:xfrm>
            <a:off x="168595" y="53778"/>
            <a:ext cx="3218505" cy="261610"/>
          </a:xfrm>
          <a:prstGeom prst="rect">
            <a:avLst/>
          </a:prstGeom>
          <a:noFill/>
        </p:spPr>
        <p:txBody>
          <a:bodyPr wrap="square">
            <a:spAutoFit/>
          </a:bodyPr>
          <a:lstStyle/>
          <a:p>
            <a:pPr lvl="0" algn="ctr">
              <a:spcBef>
                <a:spcPts val="400"/>
              </a:spcBef>
              <a:spcAft>
                <a:spcPts val="400"/>
              </a:spcAft>
            </a:pPr>
            <a:r>
              <a:rPr lang="ja-JP" altLang="en-US"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青木みのり「万世障壁」</a:t>
            </a:r>
            <a:r>
              <a:rPr lang="en-US" altLang="ja-JP"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(2022)</a:t>
            </a:r>
            <a:endParaRPr lang="ja-JP" altLang="ja-JP" sz="1400" dirty="0">
              <a:effectLst/>
              <a:latin typeface="Yu Gothic" panose="020B0400000000000000" pitchFamily="34" charset="-128"/>
              <a:ea typeface="Yu Gothic" panose="020B0400000000000000" pitchFamily="34" charset="-128"/>
              <a:cs typeface="Meiryo UI" panose="020B0604030504040204" pitchFamily="34" charset="-128"/>
            </a:endParaRPr>
          </a:p>
        </p:txBody>
      </p:sp>
      <p:sp>
        <p:nvSpPr>
          <p:cNvPr id="29" name="テキスト ボックス 28">
            <a:extLst>
              <a:ext uri="{FF2B5EF4-FFF2-40B4-BE49-F238E27FC236}">
                <a16:creationId xmlns:a16="http://schemas.microsoft.com/office/drawing/2014/main" id="{1AA79B45-3F0F-4F25-88C5-C151561A88E5}"/>
              </a:ext>
            </a:extLst>
          </p:cNvPr>
          <p:cNvSpPr txBox="1"/>
          <p:nvPr/>
        </p:nvSpPr>
        <p:spPr>
          <a:xfrm>
            <a:off x="3094470" y="57178"/>
            <a:ext cx="4037645" cy="253916"/>
          </a:xfrm>
          <a:prstGeom prst="rect">
            <a:avLst/>
          </a:prstGeom>
          <a:noFill/>
        </p:spPr>
        <p:txBody>
          <a:bodyPr wrap="square">
            <a:spAutoFit/>
          </a:bodyPr>
          <a:lstStyle/>
          <a:p>
            <a:pPr lvl="0" algn="ctr">
              <a:spcBef>
                <a:spcPts val="400"/>
              </a:spcBef>
              <a:spcAft>
                <a:spcPts val="400"/>
              </a:spcAft>
            </a:pPr>
            <a:r>
              <a:rPr lang="ja-JP" altLang="en-US"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ナディン・バルドウ「変異体</a:t>
            </a:r>
            <a:r>
              <a:rPr lang="en-US" altLang="ja-JP"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II</a:t>
            </a:r>
            <a:r>
              <a:rPr lang="ja-JP" altLang="en-US"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a:t>
            </a:r>
            <a:r>
              <a:rPr lang="en-US" altLang="ja-JP"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2021</a:t>
            </a:r>
            <a:r>
              <a:rPr lang="ja-JP" altLang="en-US" sz="1050" dirty="0">
                <a:solidFill>
                  <a:srgbClr val="000000"/>
                </a:solidFill>
                <a:latin typeface="Yu Gothic" panose="020B0400000000000000" pitchFamily="34" charset="-128"/>
                <a:ea typeface="Yu Gothic" panose="020B0400000000000000" pitchFamily="34" charset="-128"/>
                <a:cs typeface="Meiryo UI" panose="020B0604030504040204" pitchFamily="34" charset="-128"/>
              </a:rPr>
              <a:t>ベルリン展示）</a:t>
            </a:r>
            <a:endParaRPr lang="ja-JP" altLang="ja-JP" sz="1400" dirty="0">
              <a:effectLst/>
              <a:latin typeface="Yu Gothic" panose="020B0400000000000000" pitchFamily="34" charset="-128"/>
              <a:ea typeface="Yu Gothic" panose="020B0400000000000000" pitchFamily="34" charset="-128"/>
              <a:cs typeface="Meiryo UI" panose="020B0604030504040204" pitchFamily="34" charset="-128"/>
            </a:endParaRPr>
          </a:p>
        </p:txBody>
      </p:sp>
      <p:sp>
        <p:nvSpPr>
          <p:cNvPr id="31" name="四角形: 角を丸くする 30">
            <a:extLst>
              <a:ext uri="{FF2B5EF4-FFF2-40B4-BE49-F238E27FC236}">
                <a16:creationId xmlns:a16="http://schemas.microsoft.com/office/drawing/2014/main" id="{11DAAC43-BE72-4ADF-9BE0-6DDE29359E50}"/>
              </a:ext>
            </a:extLst>
          </p:cNvPr>
          <p:cNvSpPr/>
          <p:nvPr/>
        </p:nvSpPr>
        <p:spPr>
          <a:xfrm>
            <a:off x="116939" y="6614059"/>
            <a:ext cx="1542278" cy="281528"/>
          </a:xfrm>
          <a:prstGeom prst="roundRect">
            <a:avLst>
              <a:gd name="adj" fmla="val 50000"/>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a:extLst>
              <a:ext uri="{FF2B5EF4-FFF2-40B4-BE49-F238E27FC236}">
                <a16:creationId xmlns:a16="http://schemas.microsoft.com/office/drawing/2014/main" id="{0B75E866-A31F-4FA4-AEA0-3A70F9AF93E1}"/>
              </a:ext>
            </a:extLst>
          </p:cNvPr>
          <p:cNvSpPr/>
          <p:nvPr/>
        </p:nvSpPr>
        <p:spPr>
          <a:xfrm>
            <a:off x="116939" y="6614059"/>
            <a:ext cx="1687057" cy="276999"/>
          </a:xfrm>
          <a:prstGeom prst="rect">
            <a:avLst/>
          </a:prstGeom>
          <a:noFill/>
          <a:ln>
            <a:noFill/>
          </a:ln>
        </p:spPr>
        <p:txBody>
          <a:bodyPr wrap="square" lIns="91440" tIns="45720" rIns="91440" bIns="45720">
            <a:spAutoFit/>
          </a:bodyPr>
          <a:lstStyle/>
          <a:p>
            <a:r>
              <a:rPr lang="ja-JP" altLang="en-US" sz="1200" b="1" cap="none" spc="0" dirty="0">
                <a:ln w="0"/>
                <a:solidFill>
                  <a:schemeClr val="bg1"/>
                </a:solidFill>
                <a:latin typeface="+mn-ea"/>
              </a:rPr>
              <a:t>タイムスケジュール</a:t>
            </a:r>
          </a:p>
        </p:txBody>
      </p:sp>
      <p:sp>
        <p:nvSpPr>
          <p:cNvPr id="33" name="正方形/長方形 32">
            <a:extLst>
              <a:ext uri="{FF2B5EF4-FFF2-40B4-BE49-F238E27FC236}">
                <a16:creationId xmlns:a16="http://schemas.microsoft.com/office/drawing/2014/main" id="{D4D9227B-FBC2-4ECC-93F3-0F44B3FB38FF}"/>
              </a:ext>
            </a:extLst>
          </p:cNvPr>
          <p:cNvSpPr/>
          <p:nvPr/>
        </p:nvSpPr>
        <p:spPr>
          <a:xfrm>
            <a:off x="3295917" y="8785102"/>
            <a:ext cx="2473754" cy="253916"/>
          </a:xfrm>
          <a:prstGeom prst="rect">
            <a:avLst/>
          </a:prstGeom>
          <a:noFill/>
        </p:spPr>
        <p:txBody>
          <a:bodyPr wrap="none" lIns="91440" tIns="45720" rIns="91440" bIns="45720">
            <a:spAutoFit/>
          </a:bodyPr>
          <a:lstStyle/>
          <a:p>
            <a:r>
              <a:rPr lang="ja-JP" altLang="en-US" sz="1050" b="0" cap="none" spc="0" dirty="0">
                <a:ln w="0"/>
                <a:latin typeface="Hiragino Kaku Gothic StdN W8" panose="020B0800000000000000" pitchFamily="34" charset="-128"/>
                <a:ea typeface="Hiragino Kaku Gothic StdN W8" panose="020B0800000000000000" pitchFamily="34" charset="-128"/>
              </a:rPr>
              <a:t>詳しくは特設ウェブサイトをチェック</a:t>
            </a:r>
            <a:endParaRPr lang="ja-JP" altLang="en-US" sz="1050" b="0" cap="none" spc="0" dirty="0">
              <a:ln w="0"/>
              <a:solidFill>
                <a:schemeClr val="tx1"/>
              </a:solidFill>
              <a:latin typeface="Hiragino Kaku Gothic StdN W8" panose="020B0800000000000000" pitchFamily="34" charset="-128"/>
              <a:ea typeface="Hiragino Kaku Gothic StdN W8" panose="020B0800000000000000" pitchFamily="34" charset="-128"/>
            </a:endParaRPr>
          </a:p>
        </p:txBody>
      </p:sp>
      <p:pic>
        <p:nvPicPr>
          <p:cNvPr id="34" name="図 33">
            <a:extLst>
              <a:ext uri="{FF2B5EF4-FFF2-40B4-BE49-F238E27FC236}">
                <a16:creationId xmlns:a16="http://schemas.microsoft.com/office/drawing/2014/main" id="{9BAADC7B-6B9D-447A-80F1-1E6AAB6DC9A3}"/>
              </a:ext>
            </a:extLst>
          </p:cNvPr>
          <p:cNvPicPr>
            <a:picLocks noChangeAspect="1"/>
          </p:cNvPicPr>
          <p:nvPr/>
        </p:nvPicPr>
        <p:blipFill>
          <a:blip r:embed="rId3"/>
          <a:stretch>
            <a:fillRect/>
          </a:stretch>
        </p:blipFill>
        <p:spPr>
          <a:xfrm>
            <a:off x="5769671" y="8714813"/>
            <a:ext cx="856572" cy="856572"/>
          </a:xfrm>
          <a:prstGeom prst="rect">
            <a:avLst/>
          </a:prstGeom>
        </p:spPr>
      </p:pic>
    </p:spTree>
    <p:extLst>
      <p:ext uri="{BB962C8B-B14F-4D97-AF65-F5344CB8AC3E}">
        <p14:creationId xmlns:p14="http://schemas.microsoft.com/office/powerpoint/2010/main" val="401499502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355</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HGS創英角ｺﾞｼｯｸUB</vt:lpstr>
      <vt:lpstr>Hiragino Kaku Gothic StdN W8</vt:lpstr>
      <vt:lpstr>Meiryo UI</vt:lpstr>
      <vt:lpstr>Microsoft JhengHei</vt:lpstr>
      <vt:lpstr>游ゴシック</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横田侑哉</dc:creator>
  <cp:lastModifiedBy>福島県広野町</cp:lastModifiedBy>
  <cp:revision>9</cp:revision>
  <cp:lastPrinted>2023-11-28T00:55:45Z</cp:lastPrinted>
  <dcterms:modified xsi:type="dcterms:W3CDTF">2023-11-28T00:57:40Z</dcterms:modified>
</cp:coreProperties>
</file>